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6" autoAdjust="0"/>
    <p:restoredTop sz="94660"/>
  </p:normalViewPr>
  <p:slideViewPr>
    <p:cSldViewPr snapToGrid="0">
      <p:cViewPr varScale="1">
        <p:scale>
          <a:sx n="81" d="100"/>
          <a:sy n="81" d="100"/>
        </p:scale>
        <p:origin x="74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2263A3-D20C-4203-A9A8-78AFAD0A6EF6}" type="datetimeFigureOut">
              <a:rPr lang="en-US" smtClean="0"/>
              <a:t>12/14/2018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DD8B9A-C3CD-4358-8868-3E42A2F0764E}" type="slidenum">
              <a:rPr lang="en-US" smtClean="0"/>
              <a:t>‹#›</a:t>
            </a:fld>
            <a:endParaRPr lang="en-US"/>
          </a:p>
        </p:txBody>
      </p:sp>
    </p:spTree>
    <p:extLst>
      <p:ext uri="{BB962C8B-B14F-4D97-AF65-F5344CB8AC3E}">
        <p14:creationId xmlns:p14="http://schemas.microsoft.com/office/powerpoint/2010/main" val="2777891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of temp maximum recorded temperature for each month. Each graph is a month starting with January in the top left and ending with December in the bottom right. It shows the maximum temperature for each month from 1980-2000. We can see that each month the maximum temperature has gotten warmer of the 30 year period..</a:t>
            </a:r>
          </a:p>
        </p:txBody>
      </p:sp>
      <p:sp>
        <p:nvSpPr>
          <p:cNvPr id="4" name="Slide Number Placeholder 3"/>
          <p:cNvSpPr>
            <a:spLocks noGrp="1"/>
          </p:cNvSpPr>
          <p:nvPr>
            <p:ph type="sldNum" sz="quarter" idx="5"/>
          </p:nvPr>
        </p:nvSpPr>
        <p:spPr/>
        <p:txBody>
          <a:bodyPr/>
          <a:lstStyle/>
          <a:p>
            <a:fld id="{2BDD8B9A-C3CD-4358-8868-3E42A2F0764E}" type="slidenum">
              <a:rPr lang="en-US" smtClean="0"/>
              <a:t>2</a:t>
            </a:fld>
            <a:endParaRPr lang="en-US"/>
          </a:p>
        </p:txBody>
      </p:sp>
    </p:spTree>
    <p:extLst>
      <p:ext uri="{BB962C8B-B14F-4D97-AF65-F5344CB8AC3E}">
        <p14:creationId xmlns:p14="http://schemas.microsoft.com/office/powerpoint/2010/main" val="603329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does not seem to be any trend in the rate of change for the maximum temperature. The rate the temperature has change for each month from year to year seems to fluctuate. </a:t>
            </a:r>
          </a:p>
        </p:txBody>
      </p:sp>
      <p:sp>
        <p:nvSpPr>
          <p:cNvPr id="4" name="Slide Number Placeholder 3"/>
          <p:cNvSpPr>
            <a:spLocks noGrp="1"/>
          </p:cNvSpPr>
          <p:nvPr>
            <p:ph type="sldNum" sz="quarter" idx="5"/>
          </p:nvPr>
        </p:nvSpPr>
        <p:spPr/>
        <p:txBody>
          <a:bodyPr/>
          <a:lstStyle/>
          <a:p>
            <a:fld id="{2BDD8B9A-C3CD-4358-8868-3E42A2F0764E}" type="slidenum">
              <a:rPr lang="en-US" smtClean="0"/>
              <a:t>3</a:t>
            </a:fld>
            <a:endParaRPr lang="en-US"/>
          </a:p>
        </p:txBody>
      </p:sp>
    </p:spTree>
    <p:extLst>
      <p:ext uri="{BB962C8B-B14F-4D97-AF65-F5344CB8AC3E}">
        <p14:creationId xmlns:p14="http://schemas.microsoft.com/office/powerpoint/2010/main" val="1917676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graph of temp minimum recorded temperature for each month. Each graph is a month starting with January in the top left and ending with December in the bottom right. It shows the minimum temperature for each month from 1980-2000. We can see that each month the minimum temperature has also gotten warmer over the 30 year period..</a:t>
            </a:r>
          </a:p>
          <a:p>
            <a:endParaRPr lang="en-US" dirty="0"/>
          </a:p>
        </p:txBody>
      </p:sp>
      <p:sp>
        <p:nvSpPr>
          <p:cNvPr id="4" name="Slide Number Placeholder 3"/>
          <p:cNvSpPr>
            <a:spLocks noGrp="1"/>
          </p:cNvSpPr>
          <p:nvPr>
            <p:ph type="sldNum" sz="quarter" idx="5"/>
          </p:nvPr>
        </p:nvSpPr>
        <p:spPr/>
        <p:txBody>
          <a:bodyPr/>
          <a:lstStyle/>
          <a:p>
            <a:fld id="{2BDD8B9A-C3CD-4358-8868-3E42A2F0764E}" type="slidenum">
              <a:rPr lang="en-US" smtClean="0"/>
              <a:t>4</a:t>
            </a:fld>
            <a:endParaRPr lang="en-US"/>
          </a:p>
        </p:txBody>
      </p:sp>
    </p:spTree>
    <p:extLst>
      <p:ext uri="{BB962C8B-B14F-4D97-AF65-F5344CB8AC3E}">
        <p14:creationId xmlns:p14="http://schemas.microsoft.com/office/powerpoint/2010/main" val="3720699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also does not seem to be any trend in the rate of change for the minimum temperature. The rate the temperature has change for each month from year to year seems to fluctuate. </a:t>
            </a:r>
          </a:p>
          <a:p>
            <a:endParaRPr lang="en-US" dirty="0"/>
          </a:p>
        </p:txBody>
      </p:sp>
      <p:sp>
        <p:nvSpPr>
          <p:cNvPr id="4" name="Slide Number Placeholder 3"/>
          <p:cNvSpPr>
            <a:spLocks noGrp="1"/>
          </p:cNvSpPr>
          <p:nvPr>
            <p:ph type="sldNum" sz="quarter" idx="5"/>
          </p:nvPr>
        </p:nvSpPr>
        <p:spPr/>
        <p:txBody>
          <a:bodyPr/>
          <a:lstStyle/>
          <a:p>
            <a:fld id="{2BDD8B9A-C3CD-4358-8868-3E42A2F0764E}" type="slidenum">
              <a:rPr lang="en-US" smtClean="0"/>
              <a:t>5</a:t>
            </a:fld>
            <a:endParaRPr lang="en-US"/>
          </a:p>
        </p:txBody>
      </p:sp>
    </p:spTree>
    <p:extLst>
      <p:ext uri="{BB962C8B-B14F-4D97-AF65-F5344CB8AC3E}">
        <p14:creationId xmlns:p14="http://schemas.microsoft.com/office/powerpoint/2010/main" val="2787124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that there does appear to be a slight trend in the rate of change over the entire 30 year period. I seems from the data that the winter months are experiencing a great rate of change than the summer months. </a:t>
            </a:r>
          </a:p>
        </p:txBody>
      </p:sp>
      <p:sp>
        <p:nvSpPr>
          <p:cNvPr id="4" name="Slide Number Placeholder 3"/>
          <p:cNvSpPr>
            <a:spLocks noGrp="1"/>
          </p:cNvSpPr>
          <p:nvPr>
            <p:ph type="sldNum" sz="quarter" idx="5"/>
          </p:nvPr>
        </p:nvSpPr>
        <p:spPr/>
        <p:txBody>
          <a:bodyPr/>
          <a:lstStyle/>
          <a:p>
            <a:fld id="{2BDD8B9A-C3CD-4358-8868-3E42A2F0764E}" type="slidenum">
              <a:rPr lang="en-US" smtClean="0"/>
              <a:t>6</a:t>
            </a:fld>
            <a:endParaRPr lang="en-US"/>
          </a:p>
        </p:txBody>
      </p:sp>
    </p:spTree>
    <p:extLst>
      <p:ext uri="{BB962C8B-B14F-4D97-AF65-F5344CB8AC3E}">
        <p14:creationId xmlns:p14="http://schemas.microsoft.com/office/powerpoint/2010/main" val="58415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8990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470A3F3E-74A9-43E5-9D85-F0882722FC3E}" type="datetimeFigureOut">
              <a:rPr lang="en-US" smtClean="0"/>
              <a:t>12/14/2018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1928454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1942844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046880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1799789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7129034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1398982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2060688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2387277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799991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70A3F3E-74A9-43E5-9D85-F0882722FC3E}"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1628054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0A3F3E-74A9-43E5-9D85-F0882722FC3E}"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204001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0A3F3E-74A9-43E5-9D85-F0882722FC3E}" type="datetimeFigureOut">
              <a:rPr lang="en-US" smtClean="0"/>
              <a:t>12/14/2018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894140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70A3F3E-74A9-43E5-9D85-F0882722FC3E}" type="datetimeFigureOut">
              <a:rPr lang="en-US" smtClean="0"/>
              <a:t>12/14/2018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1907026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0A3F3E-74A9-43E5-9D85-F0882722FC3E}" type="datetimeFigureOut">
              <a:rPr lang="en-US" smtClean="0"/>
              <a:t>12/14/2018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3294941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70A3F3E-74A9-43E5-9D85-F0882722FC3E}"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4237901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70A3F3E-74A9-43E5-9D85-F0882722FC3E}"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AD8A4B-70BC-43A2-9F3B-13392B9DECED}" type="slidenum">
              <a:rPr lang="en-US" smtClean="0"/>
              <a:t>‹#›</a:t>
            </a:fld>
            <a:endParaRPr lang="en-US"/>
          </a:p>
        </p:txBody>
      </p:sp>
    </p:spTree>
    <p:extLst>
      <p:ext uri="{BB962C8B-B14F-4D97-AF65-F5344CB8AC3E}">
        <p14:creationId xmlns:p14="http://schemas.microsoft.com/office/powerpoint/2010/main" val="2011603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470A3F3E-74A9-43E5-9D85-F0882722FC3E}" type="datetimeFigureOut">
              <a:rPr lang="en-US" smtClean="0"/>
              <a:t>12/14/2018</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0AAD8A4B-70BC-43A2-9F3B-13392B9DECED}" type="slidenum">
              <a:rPr lang="en-US" smtClean="0"/>
              <a:t>‹#›</a:t>
            </a:fld>
            <a:endParaRPr lang="en-US"/>
          </a:p>
        </p:txBody>
      </p:sp>
    </p:spTree>
    <p:extLst>
      <p:ext uri="{BB962C8B-B14F-4D97-AF65-F5344CB8AC3E}">
        <p14:creationId xmlns:p14="http://schemas.microsoft.com/office/powerpoint/2010/main" val="4266285510"/>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DC1B909-6CB4-4C8C-A2C4-AE974194EB54}"/>
              </a:ext>
            </a:extLst>
          </p:cNvPr>
          <p:cNvSpPr/>
          <p:nvPr/>
        </p:nvSpPr>
        <p:spPr>
          <a:xfrm>
            <a:off x="3264493" y="1245067"/>
            <a:ext cx="5467715"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IS362 Final Project</a:t>
            </a:r>
          </a:p>
        </p:txBody>
      </p:sp>
      <p:sp>
        <p:nvSpPr>
          <p:cNvPr id="5" name="TextBox 4">
            <a:extLst>
              <a:ext uri="{FF2B5EF4-FFF2-40B4-BE49-F238E27FC236}">
                <a16:creationId xmlns:a16="http://schemas.microsoft.com/office/drawing/2014/main" id="{8667A542-4253-48F4-957F-E81727E80881}"/>
              </a:ext>
            </a:extLst>
          </p:cNvPr>
          <p:cNvSpPr txBox="1"/>
          <p:nvPr/>
        </p:nvSpPr>
        <p:spPr>
          <a:xfrm>
            <a:off x="4003829" y="2299317"/>
            <a:ext cx="4083728" cy="646331"/>
          </a:xfrm>
          <a:prstGeom prst="rect">
            <a:avLst/>
          </a:prstGeom>
          <a:noFill/>
        </p:spPr>
        <p:txBody>
          <a:bodyPr wrap="square" rtlCol="0">
            <a:spAutoFit/>
          </a:bodyPr>
          <a:lstStyle/>
          <a:p>
            <a:pPr algn="ctr"/>
            <a:r>
              <a:rPr lang="en-US" dirty="0"/>
              <a:t>Derek Becher</a:t>
            </a:r>
          </a:p>
          <a:p>
            <a:pPr algn="ctr"/>
            <a:r>
              <a:rPr lang="en-US" dirty="0"/>
              <a:t>Fall 2018</a:t>
            </a:r>
          </a:p>
        </p:txBody>
      </p:sp>
      <p:pic>
        <p:nvPicPr>
          <p:cNvPr id="2" name="Audio 1">
            <a:hlinkClick r:id="" action="ppaction://media"/>
            <a:extLst>
              <a:ext uri="{FF2B5EF4-FFF2-40B4-BE49-F238E27FC236}">
                <a16:creationId xmlns:a16="http://schemas.microsoft.com/office/drawing/2014/main" id="{9913E546-D89D-44FF-B3BE-833837682D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83596123"/>
      </p:ext>
    </p:extLst>
  </p:cSld>
  <p:clrMapOvr>
    <a:masterClrMapping/>
  </p:clrMapOvr>
  <mc:AlternateContent xmlns:mc="http://schemas.openxmlformats.org/markup-compatibility/2006">
    <mc:Choice xmlns:p14="http://schemas.microsoft.com/office/powerpoint/2010/main" Requires="p14">
      <p:transition spd="slow" p14:dur="2000" advTm="23831"/>
    </mc:Choice>
    <mc:Fallback>
      <p:transition spd="slow" advTm="23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92000"/>
                <a:satMod val="169000"/>
                <a:lumMod val="40000"/>
                <a:lumOff val="60000"/>
                <a:alpha val="95000"/>
              </a:schemeClr>
            </a:gs>
            <a:gs pos="100000">
              <a:schemeClr val="bg2">
                <a:shade val="96000"/>
                <a:satMod val="120000"/>
                <a:lumMod val="9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3CEE5DCB-EEA3-41B2-8D99-0BD0BE7A22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91810" y="432801"/>
            <a:ext cx="9208379" cy="5992398"/>
          </a:xfrm>
          <a:prstGeom prst="rect">
            <a:avLst/>
          </a:prstGeom>
          <a:solidFill>
            <a:schemeClr val="tx1"/>
          </a:solidFill>
        </p:spPr>
      </p:pic>
      <p:pic>
        <p:nvPicPr>
          <p:cNvPr id="2" name="Audio 1">
            <a:hlinkClick r:id="" action="ppaction://media"/>
            <a:extLst>
              <a:ext uri="{FF2B5EF4-FFF2-40B4-BE49-F238E27FC236}">
                <a16:creationId xmlns:a16="http://schemas.microsoft.com/office/drawing/2014/main" id="{F28856F0-1E16-4453-BA21-226D9FE0C7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31049236"/>
      </p:ext>
    </p:extLst>
  </p:cSld>
  <p:clrMapOvr>
    <a:masterClrMapping/>
  </p:clrMapOvr>
  <mc:AlternateContent xmlns:mc="http://schemas.openxmlformats.org/markup-compatibility/2006">
    <mc:Choice xmlns:p14="http://schemas.microsoft.com/office/powerpoint/2010/main" Requires="p14">
      <p:transition spd="slow" p14:dur="2000" advTm="36994"/>
    </mc:Choice>
    <mc:Fallback>
      <p:transition spd="slow" advTm="36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9040D28-7B2C-4BD5-A63B-36CC8812D7A4}"/>
              </a:ext>
            </a:extLst>
          </p:cNvPr>
          <p:cNvPicPr>
            <a:picLocks noChangeAspect="1"/>
          </p:cNvPicPr>
          <p:nvPr/>
        </p:nvPicPr>
        <p:blipFill>
          <a:blip r:embed="rId5"/>
          <a:stretch>
            <a:fillRect/>
          </a:stretch>
        </p:blipFill>
        <p:spPr>
          <a:xfrm>
            <a:off x="1640263" y="194706"/>
            <a:ext cx="9221516" cy="6468587"/>
          </a:xfrm>
          <a:prstGeom prst="rect">
            <a:avLst/>
          </a:prstGeom>
        </p:spPr>
      </p:pic>
      <p:pic>
        <p:nvPicPr>
          <p:cNvPr id="3" name="Audio 2">
            <a:hlinkClick r:id="" action="ppaction://media"/>
            <a:extLst>
              <a:ext uri="{FF2B5EF4-FFF2-40B4-BE49-F238E27FC236}">
                <a16:creationId xmlns:a16="http://schemas.microsoft.com/office/drawing/2014/main" id="{0ECA607D-F07B-4952-A746-A0FDF8DF37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03294380"/>
      </p:ext>
    </p:extLst>
  </p:cSld>
  <p:clrMapOvr>
    <a:masterClrMapping/>
  </p:clrMapOvr>
  <mc:AlternateContent xmlns:mc="http://schemas.openxmlformats.org/markup-compatibility/2006">
    <mc:Choice xmlns:p14="http://schemas.microsoft.com/office/powerpoint/2010/main" Requires="p14">
      <p:transition spd="slow" p14:dur="2000" advTm="29648"/>
    </mc:Choice>
    <mc:Fallback>
      <p:transition spd="slow" advTm="29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C6741DA9-1756-4620-A12D-C0A57B16C3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51907" y="381999"/>
            <a:ext cx="8688185" cy="6094002"/>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a:extLst>
              <a:ext uri="{FF2B5EF4-FFF2-40B4-BE49-F238E27FC236}">
                <a16:creationId xmlns:a16="http://schemas.microsoft.com/office/drawing/2014/main" id="{040034C0-BD6B-4EA9-A7FA-6F528A2BC1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51112355"/>
      </p:ext>
    </p:extLst>
  </p:cSld>
  <p:clrMapOvr>
    <a:masterClrMapping/>
  </p:clrMapOvr>
  <mc:AlternateContent xmlns:mc="http://schemas.openxmlformats.org/markup-compatibility/2006">
    <mc:Choice xmlns:p14="http://schemas.microsoft.com/office/powerpoint/2010/main" Requires="p14">
      <p:transition spd="slow" p14:dur="2000" advTm="34368"/>
    </mc:Choice>
    <mc:Fallback>
      <p:transition spd="slow" advTm="34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bg2">
                <a:tint val="97000"/>
                <a:hueMod val="92000"/>
                <a:satMod val="169000"/>
                <a:lumMod val="164000"/>
              </a:schemeClr>
            </a:gs>
            <a:gs pos="100000">
              <a:schemeClr val="bg2">
                <a:shade val="96000"/>
                <a:satMod val="120000"/>
                <a:lumMod val="9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16818EF0-1579-4EF8-B36E-B16F8BD969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14732" y="233362"/>
            <a:ext cx="9112006" cy="6391275"/>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a:extLst>
              <a:ext uri="{FF2B5EF4-FFF2-40B4-BE49-F238E27FC236}">
                <a16:creationId xmlns:a16="http://schemas.microsoft.com/office/drawing/2014/main" id="{26288223-7226-4980-BE61-23DCE71503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44603359"/>
      </p:ext>
    </p:extLst>
  </p:cSld>
  <p:clrMapOvr>
    <a:masterClrMapping/>
  </p:clrMapOvr>
  <mc:AlternateContent xmlns:mc="http://schemas.openxmlformats.org/markup-compatibility/2006">
    <mc:Choice xmlns:p14="http://schemas.microsoft.com/office/powerpoint/2010/main" Requires="p14">
      <p:transition spd="slow" p14:dur="2000" advTm="54401"/>
    </mc:Choice>
    <mc:Fallback>
      <p:transition spd="slow" advTm="54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B108B7-11C2-4209-8130-CC6EC9A47755}"/>
              </a:ext>
            </a:extLst>
          </p:cNvPr>
          <p:cNvSpPr>
            <a:spLocks noGrp="1"/>
          </p:cNvSpPr>
          <p:nvPr>
            <p:ph idx="1"/>
          </p:nvPr>
        </p:nvSpPr>
        <p:spPr>
          <a:xfrm>
            <a:off x="1655174" y="2024406"/>
            <a:ext cx="1964720" cy="3615267"/>
          </a:xfrm>
        </p:spPr>
        <p:txBody>
          <a:bodyPr>
            <a:normAutofit fontScale="92500"/>
          </a:bodyPr>
          <a:lstStyle/>
          <a:p>
            <a:r>
              <a:rPr lang="en-US" dirty="0"/>
              <a:t>1 - 0.005685 2 - 0.005162 3 - 0.005269 4 - 0.002061 5 - 0.001127 6 - 0.001653 7 - 0.000976 8 - 0.001540 9 - 0.001152 10 - 0.002222 11 - 0.003620 12 - 0.002984</a:t>
            </a:r>
          </a:p>
        </p:txBody>
      </p:sp>
      <p:sp>
        <p:nvSpPr>
          <p:cNvPr id="4" name="Rectangle 3">
            <a:extLst>
              <a:ext uri="{FF2B5EF4-FFF2-40B4-BE49-F238E27FC236}">
                <a16:creationId xmlns:a16="http://schemas.microsoft.com/office/drawing/2014/main" id="{C3A59977-4512-482A-8A6C-A1A010DEA146}"/>
              </a:ext>
            </a:extLst>
          </p:cNvPr>
          <p:cNvSpPr/>
          <p:nvPr/>
        </p:nvSpPr>
        <p:spPr>
          <a:xfrm>
            <a:off x="778165" y="506939"/>
            <a:ext cx="4206600" cy="1323439"/>
          </a:xfrm>
          <a:prstGeom prst="rect">
            <a:avLst/>
          </a:prstGeom>
          <a:noFill/>
        </p:spPr>
        <p:txBody>
          <a:bodyPr wrap="none" lIns="91440" tIns="45720" rIns="91440" bIns="45720">
            <a:spAutoFit/>
          </a:bodyPr>
          <a:lstStyle/>
          <a:p>
            <a:pPr algn="ctr"/>
            <a:r>
              <a:rPr lang="en-US" sz="4000" b="0" cap="none" spc="0" dirty="0">
                <a:ln w="0"/>
                <a:solidFill>
                  <a:schemeClr val="accent1"/>
                </a:solidFill>
                <a:effectLst>
                  <a:outerShdw blurRad="38100" dist="25400" dir="5400000" algn="ctr" rotWithShape="0">
                    <a:srgbClr val="6E747A">
                      <a:alpha val="43000"/>
                    </a:srgbClr>
                  </a:outerShdw>
                </a:effectLst>
              </a:rPr>
              <a:t>Max. Temp. </a:t>
            </a:r>
          </a:p>
          <a:p>
            <a:pPr algn="ctr"/>
            <a:r>
              <a:rPr lang="en-US" sz="4000" b="0" cap="none" spc="0" dirty="0">
                <a:ln w="0"/>
                <a:solidFill>
                  <a:schemeClr val="accent1"/>
                </a:solidFill>
                <a:effectLst>
                  <a:outerShdw blurRad="38100" dist="25400" dir="5400000" algn="ctr" rotWithShape="0">
                    <a:srgbClr val="6E747A">
                      <a:alpha val="43000"/>
                    </a:srgbClr>
                  </a:outerShdw>
                </a:effectLst>
              </a:rPr>
              <a:t>Rate of Change</a:t>
            </a:r>
          </a:p>
        </p:txBody>
      </p:sp>
      <p:sp>
        <p:nvSpPr>
          <p:cNvPr id="5" name="Rectangle 4">
            <a:extLst>
              <a:ext uri="{FF2B5EF4-FFF2-40B4-BE49-F238E27FC236}">
                <a16:creationId xmlns:a16="http://schemas.microsoft.com/office/drawing/2014/main" id="{69556255-2431-4214-BF2D-9AD0C82C813F}"/>
              </a:ext>
            </a:extLst>
          </p:cNvPr>
          <p:cNvSpPr/>
          <p:nvPr/>
        </p:nvSpPr>
        <p:spPr>
          <a:xfrm>
            <a:off x="6585076" y="506938"/>
            <a:ext cx="4206600" cy="1323439"/>
          </a:xfrm>
          <a:prstGeom prst="rect">
            <a:avLst/>
          </a:prstGeom>
          <a:noFill/>
        </p:spPr>
        <p:txBody>
          <a:bodyPr wrap="none" lIns="91440" tIns="45720" rIns="91440" bIns="45720">
            <a:spAutoFit/>
          </a:bodyPr>
          <a:lstStyle/>
          <a:p>
            <a:pPr algn="ctr"/>
            <a:r>
              <a:rPr lang="en-US" sz="4000" dirty="0">
                <a:ln w="0"/>
                <a:solidFill>
                  <a:schemeClr val="accent1"/>
                </a:solidFill>
                <a:effectLst>
                  <a:outerShdw blurRad="38100" dist="25400" dir="5400000" algn="ctr" rotWithShape="0">
                    <a:srgbClr val="6E747A">
                      <a:alpha val="43000"/>
                    </a:srgbClr>
                  </a:outerShdw>
                </a:effectLst>
              </a:rPr>
              <a:t>Min.</a:t>
            </a:r>
            <a:r>
              <a:rPr lang="en-US" sz="4000" b="0" cap="none" spc="0" dirty="0">
                <a:ln w="0"/>
                <a:solidFill>
                  <a:schemeClr val="accent1"/>
                </a:solidFill>
                <a:effectLst>
                  <a:outerShdw blurRad="38100" dist="25400" dir="5400000" algn="ctr" rotWithShape="0">
                    <a:srgbClr val="6E747A">
                      <a:alpha val="43000"/>
                    </a:srgbClr>
                  </a:outerShdw>
                </a:effectLst>
              </a:rPr>
              <a:t> Temp. </a:t>
            </a:r>
          </a:p>
          <a:p>
            <a:pPr algn="ctr"/>
            <a:r>
              <a:rPr lang="en-US" sz="4000" b="0" cap="none" spc="0" dirty="0">
                <a:ln w="0"/>
                <a:solidFill>
                  <a:schemeClr val="accent1"/>
                </a:solidFill>
                <a:effectLst>
                  <a:outerShdw blurRad="38100" dist="25400" dir="5400000" algn="ctr" rotWithShape="0">
                    <a:srgbClr val="6E747A">
                      <a:alpha val="43000"/>
                    </a:srgbClr>
                  </a:outerShdw>
                </a:effectLst>
              </a:rPr>
              <a:t>Rate of Change</a:t>
            </a:r>
          </a:p>
        </p:txBody>
      </p:sp>
      <p:sp>
        <p:nvSpPr>
          <p:cNvPr id="6" name="Content Placeholder 2">
            <a:extLst>
              <a:ext uri="{FF2B5EF4-FFF2-40B4-BE49-F238E27FC236}">
                <a16:creationId xmlns:a16="http://schemas.microsoft.com/office/drawing/2014/main" id="{6AA9BC74-2B3C-4828-BB78-D26986DAC52D}"/>
              </a:ext>
            </a:extLst>
          </p:cNvPr>
          <p:cNvSpPr txBox="1">
            <a:spLocks/>
          </p:cNvSpPr>
          <p:nvPr/>
        </p:nvSpPr>
        <p:spPr>
          <a:xfrm>
            <a:off x="7706016" y="2040903"/>
            <a:ext cx="1964720" cy="3615267"/>
          </a:xfrm>
          <a:prstGeom prst="rect">
            <a:avLst/>
          </a:prstGeom>
        </p:spPr>
        <p:txBody>
          <a:bodyPr vert="horz" lIns="91440" tIns="45720" rIns="91440" bIns="45720" rtlCol="0" anchor="ctr">
            <a:normAutofit fontScale="925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r>
              <a:rPr lang="en-US" dirty="0"/>
              <a:t>1 - 0.068921 2 - 0.066550 3 - -1.525675 4 - 0.015027 5 - 0.004081 6 - 0.003310 7 - 0.002614 8 - 0.002454 9 - 0.004037 10 - 0.009113 11 - 0.110153 12 - 0.203626</a:t>
            </a:r>
          </a:p>
        </p:txBody>
      </p:sp>
      <p:pic>
        <p:nvPicPr>
          <p:cNvPr id="9" name="Audio 8">
            <a:hlinkClick r:id="" action="ppaction://media"/>
            <a:extLst>
              <a:ext uri="{FF2B5EF4-FFF2-40B4-BE49-F238E27FC236}">
                <a16:creationId xmlns:a16="http://schemas.microsoft.com/office/drawing/2014/main" id="{02587412-0FCF-4A14-A39C-ABE25D076E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62033225"/>
      </p:ext>
    </p:extLst>
  </p:cSld>
  <p:clrMapOvr>
    <a:masterClrMapping/>
  </p:clrMapOvr>
  <mc:AlternateContent xmlns:mc="http://schemas.openxmlformats.org/markup-compatibility/2006">
    <mc:Choice xmlns:p14="http://schemas.microsoft.com/office/powerpoint/2010/main" Requires="p14">
      <p:transition spd="slow" p14:dur="2000" advTm="75920"/>
    </mc:Choice>
    <mc:Fallback>
      <p:transition spd="slow" advTm="75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DF23962-BC3E-472B-B8D2-5AFA5F9103F7}"/>
              </a:ext>
            </a:extLst>
          </p:cNvPr>
          <p:cNvSpPr/>
          <p:nvPr/>
        </p:nvSpPr>
        <p:spPr>
          <a:xfrm>
            <a:off x="2712609" y="854450"/>
            <a:ext cx="6324167"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Biggest Challenge</a:t>
            </a:r>
          </a:p>
        </p:txBody>
      </p:sp>
      <p:sp>
        <p:nvSpPr>
          <p:cNvPr id="5" name="TextBox 4">
            <a:extLst>
              <a:ext uri="{FF2B5EF4-FFF2-40B4-BE49-F238E27FC236}">
                <a16:creationId xmlns:a16="http://schemas.microsoft.com/office/drawing/2014/main" id="{AC218112-AFBD-406F-A0B7-380B3AE1504B}"/>
              </a:ext>
            </a:extLst>
          </p:cNvPr>
          <p:cNvSpPr txBox="1"/>
          <p:nvPr/>
        </p:nvSpPr>
        <p:spPr>
          <a:xfrm>
            <a:off x="2991775" y="2388093"/>
            <a:ext cx="5690586" cy="923330"/>
          </a:xfrm>
          <a:prstGeom prst="rect">
            <a:avLst/>
          </a:prstGeom>
          <a:noFill/>
        </p:spPr>
        <p:txBody>
          <a:bodyPr wrap="square" rtlCol="0">
            <a:spAutoFit/>
          </a:bodyPr>
          <a:lstStyle/>
          <a:p>
            <a:pPr marL="285750" indent="-285750">
              <a:buFontTx/>
              <a:buChar char="-"/>
            </a:pPr>
            <a:r>
              <a:rPr lang="en-US" dirty="0"/>
              <a:t>The date when used as an index </a:t>
            </a:r>
          </a:p>
          <a:p>
            <a:endParaRPr lang="en-US" dirty="0"/>
          </a:p>
          <a:p>
            <a:pPr marL="285750" indent="-285750">
              <a:buFontTx/>
              <a:buChar char="-"/>
            </a:pPr>
            <a:r>
              <a:rPr lang="en-US" dirty="0"/>
              <a:t>Using the date for the axis of a graph</a:t>
            </a:r>
          </a:p>
        </p:txBody>
      </p:sp>
      <p:pic>
        <p:nvPicPr>
          <p:cNvPr id="6" name="Audio 5">
            <a:hlinkClick r:id="" action="ppaction://media"/>
            <a:extLst>
              <a:ext uri="{FF2B5EF4-FFF2-40B4-BE49-F238E27FC236}">
                <a16:creationId xmlns:a16="http://schemas.microsoft.com/office/drawing/2014/main" id="{2A495D14-E07E-4150-801A-E9ADED598A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25924484"/>
      </p:ext>
    </p:extLst>
  </p:cSld>
  <p:clrMapOvr>
    <a:masterClrMapping/>
  </p:clrMapOvr>
  <mc:AlternateContent xmlns:mc="http://schemas.openxmlformats.org/markup-compatibility/2006">
    <mc:Choice xmlns:p14="http://schemas.microsoft.com/office/powerpoint/2010/main" Requires="p14">
      <p:transition spd="slow" p14:dur="2000" advTm="43743"/>
    </mc:Choice>
    <mc:Fallback>
      <p:transition spd="slow" advTm="43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43</TotalTime>
  <Words>357</Words>
  <Application>Microsoft Office PowerPoint</Application>
  <PresentationFormat>Widescreen</PresentationFormat>
  <Paragraphs>23</Paragraphs>
  <Slides>7</Slides>
  <Notes>5</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Century Gothic</vt:lpstr>
      <vt:lpstr>Wingdings 3</vt:lpstr>
      <vt:lpstr>Slice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Derek Becher</dc:creator>
  <cp:lastModifiedBy>Derek Becher</cp:lastModifiedBy>
  <cp:revision>11</cp:revision>
  <dcterms:created xsi:type="dcterms:W3CDTF">2018-12-14T00:31:48Z</dcterms:created>
  <dcterms:modified xsi:type="dcterms:W3CDTF">2018-12-14T22:55:27Z</dcterms:modified>
</cp:coreProperties>
</file>

<file path=docProps/thumbnail.jpeg>
</file>